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5" r:id="rId5"/>
    <p:sldId id="263" r:id="rId6"/>
    <p:sldId id="261" r:id="rId7"/>
    <p:sldId id="258" r:id="rId8"/>
    <p:sldId id="266" r:id="rId9"/>
    <p:sldId id="264" r:id="rId10"/>
    <p:sldId id="260" r:id="rId11"/>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2F1FD-3C37-4000-8973-0DE8815D1A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a:extLst>
              <a:ext uri="{FF2B5EF4-FFF2-40B4-BE49-F238E27FC236}">
                <a16:creationId xmlns:a16="http://schemas.microsoft.com/office/drawing/2014/main" id="{EA76972C-8758-4AD3-917F-CD96639753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a:extLst>
              <a:ext uri="{FF2B5EF4-FFF2-40B4-BE49-F238E27FC236}">
                <a16:creationId xmlns:a16="http://schemas.microsoft.com/office/drawing/2014/main" id="{364490D4-84A7-4FD7-B982-387675D3E437}"/>
              </a:ext>
            </a:extLst>
          </p:cNvPr>
          <p:cNvSpPr>
            <a:spLocks noGrp="1"/>
          </p:cNvSpPr>
          <p:nvPr>
            <p:ph type="dt" sz="half" idx="10"/>
          </p:nvPr>
        </p:nvSpPr>
        <p:spPr/>
        <p:txBody>
          <a:bodyPr/>
          <a:lstStyle/>
          <a:p>
            <a:fld id="{7770060D-E707-4ADA-88AC-EE01285BAA9C}" type="datetimeFigureOut">
              <a:rPr lang="lt-LT" smtClean="0"/>
              <a:t>2018-07-24</a:t>
            </a:fld>
            <a:endParaRPr lang="lt-LT"/>
          </a:p>
        </p:txBody>
      </p:sp>
      <p:sp>
        <p:nvSpPr>
          <p:cNvPr id="5" name="Footer Placeholder 4">
            <a:extLst>
              <a:ext uri="{FF2B5EF4-FFF2-40B4-BE49-F238E27FC236}">
                <a16:creationId xmlns:a16="http://schemas.microsoft.com/office/drawing/2014/main" id="{996B0E6A-BCA5-40FD-8EA4-00559807C8FA}"/>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E267A5D3-C4EA-43A9-B049-22D6141B4D19}"/>
              </a:ext>
            </a:extLst>
          </p:cNvPr>
          <p:cNvSpPr>
            <a:spLocks noGrp="1"/>
          </p:cNvSpPr>
          <p:nvPr>
            <p:ph type="sldNum" sz="quarter" idx="12"/>
          </p:nvPr>
        </p:nvSpPr>
        <p:spPr/>
        <p:txBody>
          <a:bodyPr/>
          <a:lstStyle/>
          <a:p>
            <a:fld id="{6945950E-A35F-4CFC-8413-56EF6FB66FF4}" type="slidenum">
              <a:rPr lang="lt-LT" smtClean="0"/>
              <a:t>‹#›</a:t>
            </a:fld>
            <a:endParaRPr lang="lt-LT"/>
          </a:p>
        </p:txBody>
      </p:sp>
    </p:spTree>
    <p:extLst>
      <p:ext uri="{BB962C8B-B14F-4D97-AF65-F5344CB8AC3E}">
        <p14:creationId xmlns:p14="http://schemas.microsoft.com/office/powerpoint/2010/main" val="752546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1808-4699-42F9-B5F3-A239D8ACFE48}"/>
              </a:ext>
            </a:extLst>
          </p:cNvPr>
          <p:cNvSpPr>
            <a:spLocks noGrp="1"/>
          </p:cNvSpPr>
          <p:nvPr>
            <p:ph type="title"/>
          </p:nvPr>
        </p:nvSpPr>
        <p:spPr/>
        <p:txBody>
          <a:bodyPr/>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F817E9D7-3A69-4CBB-81FD-ED1A0519BCA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96473217-4B78-45E1-9256-3E8A76937D08}"/>
              </a:ext>
            </a:extLst>
          </p:cNvPr>
          <p:cNvSpPr>
            <a:spLocks noGrp="1"/>
          </p:cNvSpPr>
          <p:nvPr>
            <p:ph type="dt" sz="half" idx="10"/>
          </p:nvPr>
        </p:nvSpPr>
        <p:spPr/>
        <p:txBody>
          <a:bodyPr/>
          <a:lstStyle/>
          <a:p>
            <a:fld id="{7770060D-E707-4ADA-88AC-EE01285BAA9C}" type="datetimeFigureOut">
              <a:rPr lang="lt-LT" smtClean="0"/>
              <a:t>2018-07-24</a:t>
            </a:fld>
            <a:endParaRPr lang="lt-LT"/>
          </a:p>
        </p:txBody>
      </p:sp>
      <p:sp>
        <p:nvSpPr>
          <p:cNvPr id="5" name="Footer Placeholder 4">
            <a:extLst>
              <a:ext uri="{FF2B5EF4-FFF2-40B4-BE49-F238E27FC236}">
                <a16:creationId xmlns:a16="http://schemas.microsoft.com/office/drawing/2014/main" id="{AEFDAAC0-BA53-43F2-99BC-7DCA13B4B534}"/>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9A7F8C7F-D60D-4B96-AC27-0AB8E5F15B2D}"/>
              </a:ext>
            </a:extLst>
          </p:cNvPr>
          <p:cNvSpPr>
            <a:spLocks noGrp="1"/>
          </p:cNvSpPr>
          <p:nvPr>
            <p:ph type="sldNum" sz="quarter" idx="12"/>
          </p:nvPr>
        </p:nvSpPr>
        <p:spPr/>
        <p:txBody>
          <a:bodyPr/>
          <a:lstStyle/>
          <a:p>
            <a:fld id="{6945950E-A35F-4CFC-8413-56EF6FB66FF4}" type="slidenum">
              <a:rPr lang="lt-LT" smtClean="0"/>
              <a:t>‹#›</a:t>
            </a:fld>
            <a:endParaRPr lang="lt-LT"/>
          </a:p>
        </p:txBody>
      </p:sp>
    </p:spTree>
    <p:extLst>
      <p:ext uri="{BB962C8B-B14F-4D97-AF65-F5344CB8AC3E}">
        <p14:creationId xmlns:p14="http://schemas.microsoft.com/office/powerpoint/2010/main" val="2983872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F222C7-9A9B-41F7-A954-C2E3D48719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29BB5A9B-350A-46A4-ADD6-9EA71B0402B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73E0B855-0605-484E-86F0-F817C945433D}"/>
              </a:ext>
            </a:extLst>
          </p:cNvPr>
          <p:cNvSpPr>
            <a:spLocks noGrp="1"/>
          </p:cNvSpPr>
          <p:nvPr>
            <p:ph type="dt" sz="half" idx="10"/>
          </p:nvPr>
        </p:nvSpPr>
        <p:spPr/>
        <p:txBody>
          <a:bodyPr/>
          <a:lstStyle/>
          <a:p>
            <a:fld id="{7770060D-E707-4ADA-88AC-EE01285BAA9C}" type="datetimeFigureOut">
              <a:rPr lang="lt-LT" smtClean="0"/>
              <a:t>2018-07-24</a:t>
            </a:fld>
            <a:endParaRPr lang="lt-LT"/>
          </a:p>
        </p:txBody>
      </p:sp>
      <p:sp>
        <p:nvSpPr>
          <p:cNvPr id="5" name="Footer Placeholder 4">
            <a:extLst>
              <a:ext uri="{FF2B5EF4-FFF2-40B4-BE49-F238E27FC236}">
                <a16:creationId xmlns:a16="http://schemas.microsoft.com/office/drawing/2014/main" id="{A6509F1A-CBC6-4B20-A1D3-3809455F79BF}"/>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2AEF16DB-9E5D-4FE1-AAD6-380FB3CAB277}"/>
              </a:ext>
            </a:extLst>
          </p:cNvPr>
          <p:cNvSpPr>
            <a:spLocks noGrp="1"/>
          </p:cNvSpPr>
          <p:nvPr>
            <p:ph type="sldNum" sz="quarter" idx="12"/>
          </p:nvPr>
        </p:nvSpPr>
        <p:spPr/>
        <p:txBody>
          <a:bodyPr/>
          <a:lstStyle/>
          <a:p>
            <a:fld id="{6945950E-A35F-4CFC-8413-56EF6FB66FF4}" type="slidenum">
              <a:rPr lang="lt-LT" smtClean="0"/>
              <a:t>‹#›</a:t>
            </a:fld>
            <a:endParaRPr lang="lt-LT"/>
          </a:p>
        </p:txBody>
      </p:sp>
    </p:spTree>
    <p:extLst>
      <p:ext uri="{BB962C8B-B14F-4D97-AF65-F5344CB8AC3E}">
        <p14:creationId xmlns:p14="http://schemas.microsoft.com/office/powerpoint/2010/main" val="1844744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62177-0CCC-49E2-B8BA-640A48D6DFEC}"/>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579CEFBA-883F-44F3-A8CA-0F94003A95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AD311458-FDA8-4DCD-9308-1CB7C9728CB2}"/>
              </a:ext>
            </a:extLst>
          </p:cNvPr>
          <p:cNvSpPr>
            <a:spLocks noGrp="1"/>
          </p:cNvSpPr>
          <p:nvPr>
            <p:ph type="dt" sz="half" idx="10"/>
          </p:nvPr>
        </p:nvSpPr>
        <p:spPr/>
        <p:txBody>
          <a:bodyPr/>
          <a:lstStyle/>
          <a:p>
            <a:fld id="{7770060D-E707-4ADA-88AC-EE01285BAA9C}" type="datetimeFigureOut">
              <a:rPr lang="lt-LT" smtClean="0"/>
              <a:t>2018-07-24</a:t>
            </a:fld>
            <a:endParaRPr lang="lt-LT"/>
          </a:p>
        </p:txBody>
      </p:sp>
      <p:sp>
        <p:nvSpPr>
          <p:cNvPr id="5" name="Footer Placeholder 4">
            <a:extLst>
              <a:ext uri="{FF2B5EF4-FFF2-40B4-BE49-F238E27FC236}">
                <a16:creationId xmlns:a16="http://schemas.microsoft.com/office/drawing/2014/main" id="{F95FD69D-1B34-4D87-B3F3-EDDD16F3C8F2}"/>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702A67C7-077E-4FAE-9E5A-2A539AA8C21E}"/>
              </a:ext>
            </a:extLst>
          </p:cNvPr>
          <p:cNvSpPr>
            <a:spLocks noGrp="1"/>
          </p:cNvSpPr>
          <p:nvPr>
            <p:ph type="sldNum" sz="quarter" idx="12"/>
          </p:nvPr>
        </p:nvSpPr>
        <p:spPr/>
        <p:txBody>
          <a:bodyPr/>
          <a:lstStyle/>
          <a:p>
            <a:fld id="{6945950E-A35F-4CFC-8413-56EF6FB66FF4}" type="slidenum">
              <a:rPr lang="lt-LT" smtClean="0"/>
              <a:t>‹#›</a:t>
            </a:fld>
            <a:endParaRPr lang="lt-LT"/>
          </a:p>
        </p:txBody>
      </p:sp>
    </p:spTree>
    <p:extLst>
      <p:ext uri="{BB962C8B-B14F-4D97-AF65-F5344CB8AC3E}">
        <p14:creationId xmlns:p14="http://schemas.microsoft.com/office/powerpoint/2010/main" val="3812444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68F56-EE8D-4B24-82CC-CA852DBAA4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a:extLst>
              <a:ext uri="{FF2B5EF4-FFF2-40B4-BE49-F238E27FC236}">
                <a16:creationId xmlns:a16="http://schemas.microsoft.com/office/drawing/2014/main" id="{074BE701-6DE5-409A-900F-A1675537A6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4349BEC-169A-45C8-A59E-3C3EC2B19B69}"/>
              </a:ext>
            </a:extLst>
          </p:cNvPr>
          <p:cNvSpPr>
            <a:spLocks noGrp="1"/>
          </p:cNvSpPr>
          <p:nvPr>
            <p:ph type="dt" sz="half" idx="10"/>
          </p:nvPr>
        </p:nvSpPr>
        <p:spPr/>
        <p:txBody>
          <a:bodyPr/>
          <a:lstStyle/>
          <a:p>
            <a:fld id="{7770060D-E707-4ADA-88AC-EE01285BAA9C}" type="datetimeFigureOut">
              <a:rPr lang="lt-LT" smtClean="0"/>
              <a:t>2018-07-24</a:t>
            </a:fld>
            <a:endParaRPr lang="lt-LT"/>
          </a:p>
        </p:txBody>
      </p:sp>
      <p:sp>
        <p:nvSpPr>
          <p:cNvPr id="5" name="Footer Placeholder 4">
            <a:extLst>
              <a:ext uri="{FF2B5EF4-FFF2-40B4-BE49-F238E27FC236}">
                <a16:creationId xmlns:a16="http://schemas.microsoft.com/office/drawing/2014/main" id="{A91BD11B-D693-4440-8A4E-C560A191E130}"/>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13275562-883F-4D38-B185-A3E818E1A8D4}"/>
              </a:ext>
            </a:extLst>
          </p:cNvPr>
          <p:cNvSpPr>
            <a:spLocks noGrp="1"/>
          </p:cNvSpPr>
          <p:nvPr>
            <p:ph type="sldNum" sz="quarter" idx="12"/>
          </p:nvPr>
        </p:nvSpPr>
        <p:spPr/>
        <p:txBody>
          <a:bodyPr/>
          <a:lstStyle/>
          <a:p>
            <a:fld id="{6945950E-A35F-4CFC-8413-56EF6FB66FF4}" type="slidenum">
              <a:rPr lang="lt-LT" smtClean="0"/>
              <a:t>‹#›</a:t>
            </a:fld>
            <a:endParaRPr lang="lt-LT"/>
          </a:p>
        </p:txBody>
      </p:sp>
    </p:spTree>
    <p:extLst>
      <p:ext uri="{BB962C8B-B14F-4D97-AF65-F5344CB8AC3E}">
        <p14:creationId xmlns:p14="http://schemas.microsoft.com/office/powerpoint/2010/main" val="589903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86BF9-B971-49D4-AE9C-DEC25BF9D9ED}"/>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422E0C62-D1E6-4D77-8A74-82DB2B06C62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a:extLst>
              <a:ext uri="{FF2B5EF4-FFF2-40B4-BE49-F238E27FC236}">
                <a16:creationId xmlns:a16="http://schemas.microsoft.com/office/drawing/2014/main" id="{DC13CFCA-82B3-4C80-802B-BAAF12F0D3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a:extLst>
              <a:ext uri="{FF2B5EF4-FFF2-40B4-BE49-F238E27FC236}">
                <a16:creationId xmlns:a16="http://schemas.microsoft.com/office/drawing/2014/main" id="{AF71EEC5-2811-439D-9C5F-62DFA32B8E56}"/>
              </a:ext>
            </a:extLst>
          </p:cNvPr>
          <p:cNvSpPr>
            <a:spLocks noGrp="1"/>
          </p:cNvSpPr>
          <p:nvPr>
            <p:ph type="dt" sz="half" idx="10"/>
          </p:nvPr>
        </p:nvSpPr>
        <p:spPr/>
        <p:txBody>
          <a:bodyPr/>
          <a:lstStyle/>
          <a:p>
            <a:fld id="{7770060D-E707-4ADA-88AC-EE01285BAA9C}" type="datetimeFigureOut">
              <a:rPr lang="lt-LT" smtClean="0"/>
              <a:t>2018-07-24</a:t>
            </a:fld>
            <a:endParaRPr lang="lt-LT"/>
          </a:p>
        </p:txBody>
      </p:sp>
      <p:sp>
        <p:nvSpPr>
          <p:cNvPr id="6" name="Footer Placeholder 5">
            <a:extLst>
              <a:ext uri="{FF2B5EF4-FFF2-40B4-BE49-F238E27FC236}">
                <a16:creationId xmlns:a16="http://schemas.microsoft.com/office/drawing/2014/main" id="{61CF6A6D-3D95-47A6-ABC0-AC623B748AEB}"/>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024C92F8-E8E3-41BE-84AF-CD51FC51F4BB}"/>
              </a:ext>
            </a:extLst>
          </p:cNvPr>
          <p:cNvSpPr>
            <a:spLocks noGrp="1"/>
          </p:cNvSpPr>
          <p:nvPr>
            <p:ph type="sldNum" sz="quarter" idx="12"/>
          </p:nvPr>
        </p:nvSpPr>
        <p:spPr/>
        <p:txBody>
          <a:bodyPr/>
          <a:lstStyle/>
          <a:p>
            <a:fld id="{6945950E-A35F-4CFC-8413-56EF6FB66FF4}" type="slidenum">
              <a:rPr lang="lt-LT" smtClean="0"/>
              <a:t>‹#›</a:t>
            </a:fld>
            <a:endParaRPr lang="lt-LT"/>
          </a:p>
        </p:txBody>
      </p:sp>
    </p:spTree>
    <p:extLst>
      <p:ext uri="{BB962C8B-B14F-4D97-AF65-F5344CB8AC3E}">
        <p14:creationId xmlns:p14="http://schemas.microsoft.com/office/powerpoint/2010/main" val="2477205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5D6E4-E7DE-487B-9517-551597363CEE}"/>
              </a:ext>
            </a:extLst>
          </p:cNvPr>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a:extLst>
              <a:ext uri="{FF2B5EF4-FFF2-40B4-BE49-F238E27FC236}">
                <a16:creationId xmlns:a16="http://schemas.microsoft.com/office/drawing/2014/main" id="{BECB8149-5723-4269-862F-DDC944FA1D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360DD53-57F0-411B-9092-1B7A0F11414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a:extLst>
              <a:ext uri="{FF2B5EF4-FFF2-40B4-BE49-F238E27FC236}">
                <a16:creationId xmlns:a16="http://schemas.microsoft.com/office/drawing/2014/main" id="{9290B80B-37B3-4A45-9F17-48DB9332B7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ED7CFE4-3BCD-412B-B9C0-2894A698FC8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a:extLst>
              <a:ext uri="{FF2B5EF4-FFF2-40B4-BE49-F238E27FC236}">
                <a16:creationId xmlns:a16="http://schemas.microsoft.com/office/drawing/2014/main" id="{30264D35-E70C-4102-B30F-9169227D4ADB}"/>
              </a:ext>
            </a:extLst>
          </p:cNvPr>
          <p:cNvSpPr>
            <a:spLocks noGrp="1"/>
          </p:cNvSpPr>
          <p:nvPr>
            <p:ph type="dt" sz="half" idx="10"/>
          </p:nvPr>
        </p:nvSpPr>
        <p:spPr/>
        <p:txBody>
          <a:bodyPr/>
          <a:lstStyle/>
          <a:p>
            <a:fld id="{7770060D-E707-4ADA-88AC-EE01285BAA9C}" type="datetimeFigureOut">
              <a:rPr lang="lt-LT" smtClean="0"/>
              <a:t>2018-07-24</a:t>
            </a:fld>
            <a:endParaRPr lang="lt-LT"/>
          </a:p>
        </p:txBody>
      </p:sp>
      <p:sp>
        <p:nvSpPr>
          <p:cNvPr id="8" name="Footer Placeholder 7">
            <a:extLst>
              <a:ext uri="{FF2B5EF4-FFF2-40B4-BE49-F238E27FC236}">
                <a16:creationId xmlns:a16="http://schemas.microsoft.com/office/drawing/2014/main" id="{EE58911E-85F3-4A50-8E9D-9B45CF47562D}"/>
              </a:ext>
            </a:extLst>
          </p:cNvPr>
          <p:cNvSpPr>
            <a:spLocks noGrp="1"/>
          </p:cNvSpPr>
          <p:nvPr>
            <p:ph type="ftr" sz="quarter" idx="11"/>
          </p:nvPr>
        </p:nvSpPr>
        <p:spPr/>
        <p:txBody>
          <a:bodyPr/>
          <a:lstStyle/>
          <a:p>
            <a:endParaRPr lang="lt-LT"/>
          </a:p>
        </p:txBody>
      </p:sp>
      <p:sp>
        <p:nvSpPr>
          <p:cNvPr id="9" name="Slide Number Placeholder 8">
            <a:extLst>
              <a:ext uri="{FF2B5EF4-FFF2-40B4-BE49-F238E27FC236}">
                <a16:creationId xmlns:a16="http://schemas.microsoft.com/office/drawing/2014/main" id="{1C798B4B-A65E-4BBD-A3AA-F72F1F80BBB8}"/>
              </a:ext>
            </a:extLst>
          </p:cNvPr>
          <p:cNvSpPr>
            <a:spLocks noGrp="1"/>
          </p:cNvSpPr>
          <p:nvPr>
            <p:ph type="sldNum" sz="quarter" idx="12"/>
          </p:nvPr>
        </p:nvSpPr>
        <p:spPr/>
        <p:txBody>
          <a:bodyPr/>
          <a:lstStyle/>
          <a:p>
            <a:fld id="{6945950E-A35F-4CFC-8413-56EF6FB66FF4}" type="slidenum">
              <a:rPr lang="lt-LT" smtClean="0"/>
              <a:t>‹#›</a:t>
            </a:fld>
            <a:endParaRPr lang="lt-LT"/>
          </a:p>
        </p:txBody>
      </p:sp>
    </p:spTree>
    <p:extLst>
      <p:ext uri="{BB962C8B-B14F-4D97-AF65-F5344CB8AC3E}">
        <p14:creationId xmlns:p14="http://schemas.microsoft.com/office/powerpoint/2010/main" val="598857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CA855-5444-487B-AEBF-CFB78FAF6056}"/>
              </a:ext>
            </a:extLst>
          </p:cNvPr>
          <p:cNvSpPr>
            <a:spLocks noGrp="1"/>
          </p:cNvSpPr>
          <p:nvPr>
            <p:ph type="title"/>
          </p:nvPr>
        </p:nvSpPr>
        <p:spPr/>
        <p:txBody>
          <a:bodyPr/>
          <a:lstStyle/>
          <a:p>
            <a:r>
              <a:rPr lang="en-US"/>
              <a:t>Click to edit Master title style</a:t>
            </a:r>
            <a:endParaRPr lang="lt-LT"/>
          </a:p>
        </p:txBody>
      </p:sp>
      <p:sp>
        <p:nvSpPr>
          <p:cNvPr id="3" name="Date Placeholder 2">
            <a:extLst>
              <a:ext uri="{FF2B5EF4-FFF2-40B4-BE49-F238E27FC236}">
                <a16:creationId xmlns:a16="http://schemas.microsoft.com/office/drawing/2014/main" id="{343773A4-9CCF-45CF-9DB4-B560808A21BC}"/>
              </a:ext>
            </a:extLst>
          </p:cNvPr>
          <p:cNvSpPr>
            <a:spLocks noGrp="1"/>
          </p:cNvSpPr>
          <p:nvPr>
            <p:ph type="dt" sz="half" idx="10"/>
          </p:nvPr>
        </p:nvSpPr>
        <p:spPr/>
        <p:txBody>
          <a:bodyPr/>
          <a:lstStyle/>
          <a:p>
            <a:fld id="{7770060D-E707-4ADA-88AC-EE01285BAA9C}" type="datetimeFigureOut">
              <a:rPr lang="lt-LT" smtClean="0"/>
              <a:t>2018-07-24</a:t>
            </a:fld>
            <a:endParaRPr lang="lt-LT"/>
          </a:p>
        </p:txBody>
      </p:sp>
      <p:sp>
        <p:nvSpPr>
          <p:cNvPr id="4" name="Footer Placeholder 3">
            <a:extLst>
              <a:ext uri="{FF2B5EF4-FFF2-40B4-BE49-F238E27FC236}">
                <a16:creationId xmlns:a16="http://schemas.microsoft.com/office/drawing/2014/main" id="{EB880736-196D-4844-A3E4-2B8C91DEED70}"/>
              </a:ext>
            </a:extLst>
          </p:cNvPr>
          <p:cNvSpPr>
            <a:spLocks noGrp="1"/>
          </p:cNvSpPr>
          <p:nvPr>
            <p:ph type="ftr" sz="quarter" idx="11"/>
          </p:nvPr>
        </p:nvSpPr>
        <p:spPr/>
        <p:txBody>
          <a:bodyPr/>
          <a:lstStyle/>
          <a:p>
            <a:endParaRPr lang="lt-LT"/>
          </a:p>
        </p:txBody>
      </p:sp>
      <p:sp>
        <p:nvSpPr>
          <p:cNvPr id="5" name="Slide Number Placeholder 4">
            <a:extLst>
              <a:ext uri="{FF2B5EF4-FFF2-40B4-BE49-F238E27FC236}">
                <a16:creationId xmlns:a16="http://schemas.microsoft.com/office/drawing/2014/main" id="{9F5CE252-3B69-46D6-A3A7-989E83D8E15B}"/>
              </a:ext>
            </a:extLst>
          </p:cNvPr>
          <p:cNvSpPr>
            <a:spLocks noGrp="1"/>
          </p:cNvSpPr>
          <p:nvPr>
            <p:ph type="sldNum" sz="quarter" idx="12"/>
          </p:nvPr>
        </p:nvSpPr>
        <p:spPr/>
        <p:txBody>
          <a:bodyPr/>
          <a:lstStyle/>
          <a:p>
            <a:fld id="{6945950E-A35F-4CFC-8413-56EF6FB66FF4}" type="slidenum">
              <a:rPr lang="lt-LT" smtClean="0"/>
              <a:t>‹#›</a:t>
            </a:fld>
            <a:endParaRPr lang="lt-LT"/>
          </a:p>
        </p:txBody>
      </p:sp>
    </p:spTree>
    <p:extLst>
      <p:ext uri="{BB962C8B-B14F-4D97-AF65-F5344CB8AC3E}">
        <p14:creationId xmlns:p14="http://schemas.microsoft.com/office/powerpoint/2010/main" val="2202997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2B0ABF-7DA2-4E6A-9259-7A2E3EFE9118}"/>
              </a:ext>
            </a:extLst>
          </p:cNvPr>
          <p:cNvSpPr>
            <a:spLocks noGrp="1"/>
          </p:cNvSpPr>
          <p:nvPr>
            <p:ph type="dt" sz="half" idx="10"/>
          </p:nvPr>
        </p:nvSpPr>
        <p:spPr/>
        <p:txBody>
          <a:bodyPr/>
          <a:lstStyle/>
          <a:p>
            <a:fld id="{7770060D-E707-4ADA-88AC-EE01285BAA9C}" type="datetimeFigureOut">
              <a:rPr lang="lt-LT" smtClean="0"/>
              <a:t>2018-07-24</a:t>
            </a:fld>
            <a:endParaRPr lang="lt-LT"/>
          </a:p>
        </p:txBody>
      </p:sp>
      <p:sp>
        <p:nvSpPr>
          <p:cNvPr id="3" name="Footer Placeholder 2">
            <a:extLst>
              <a:ext uri="{FF2B5EF4-FFF2-40B4-BE49-F238E27FC236}">
                <a16:creationId xmlns:a16="http://schemas.microsoft.com/office/drawing/2014/main" id="{5F9BF150-4E2D-4585-A7D3-A574BA91F7F2}"/>
              </a:ext>
            </a:extLst>
          </p:cNvPr>
          <p:cNvSpPr>
            <a:spLocks noGrp="1"/>
          </p:cNvSpPr>
          <p:nvPr>
            <p:ph type="ftr" sz="quarter" idx="11"/>
          </p:nvPr>
        </p:nvSpPr>
        <p:spPr/>
        <p:txBody>
          <a:bodyPr/>
          <a:lstStyle/>
          <a:p>
            <a:endParaRPr lang="lt-LT"/>
          </a:p>
        </p:txBody>
      </p:sp>
      <p:sp>
        <p:nvSpPr>
          <p:cNvPr id="4" name="Slide Number Placeholder 3">
            <a:extLst>
              <a:ext uri="{FF2B5EF4-FFF2-40B4-BE49-F238E27FC236}">
                <a16:creationId xmlns:a16="http://schemas.microsoft.com/office/drawing/2014/main" id="{BA0D70BF-C9ED-4DA4-87E6-E8A90DB2A85A}"/>
              </a:ext>
            </a:extLst>
          </p:cNvPr>
          <p:cNvSpPr>
            <a:spLocks noGrp="1"/>
          </p:cNvSpPr>
          <p:nvPr>
            <p:ph type="sldNum" sz="quarter" idx="12"/>
          </p:nvPr>
        </p:nvSpPr>
        <p:spPr/>
        <p:txBody>
          <a:bodyPr/>
          <a:lstStyle/>
          <a:p>
            <a:fld id="{6945950E-A35F-4CFC-8413-56EF6FB66FF4}" type="slidenum">
              <a:rPr lang="lt-LT" smtClean="0"/>
              <a:t>‹#›</a:t>
            </a:fld>
            <a:endParaRPr lang="lt-LT"/>
          </a:p>
        </p:txBody>
      </p:sp>
    </p:spTree>
    <p:extLst>
      <p:ext uri="{BB962C8B-B14F-4D97-AF65-F5344CB8AC3E}">
        <p14:creationId xmlns:p14="http://schemas.microsoft.com/office/powerpoint/2010/main" val="347044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5EBD4-CCA5-4E35-948D-C19F18218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a:extLst>
              <a:ext uri="{FF2B5EF4-FFF2-40B4-BE49-F238E27FC236}">
                <a16:creationId xmlns:a16="http://schemas.microsoft.com/office/drawing/2014/main" id="{42E154A4-BB52-4E97-B1B0-299446561F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a:extLst>
              <a:ext uri="{FF2B5EF4-FFF2-40B4-BE49-F238E27FC236}">
                <a16:creationId xmlns:a16="http://schemas.microsoft.com/office/drawing/2014/main" id="{213D71D9-DB30-4571-8CD3-6B7B908322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041401-0B65-4E5C-98B3-536B4D440D3B}"/>
              </a:ext>
            </a:extLst>
          </p:cNvPr>
          <p:cNvSpPr>
            <a:spLocks noGrp="1"/>
          </p:cNvSpPr>
          <p:nvPr>
            <p:ph type="dt" sz="half" idx="10"/>
          </p:nvPr>
        </p:nvSpPr>
        <p:spPr/>
        <p:txBody>
          <a:bodyPr/>
          <a:lstStyle/>
          <a:p>
            <a:fld id="{7770060D-E707-4ADA-88AC-EE01285BAA9C}" type="datetimeFigureOut">
              <a:rPr lang="lt-LT" smtClean="0"/>
              <a:t>2018-07-24</a:t>
            </a:fld>
            <a:endParaRPr lang="lt-LT"/>
          </a:p>
        </p:txBody>
      </p:sp>
      <p:sp>
        <p:nvSpPr>
          <p:cNvPr id="6" name="Footer Placeholder 5">
            <a:extLst>
              <a:ext uri="{FF2B5EF4-FFF2-40B4-BE49-F238E27FC236}">
                <a16:creationId xmlns:a16="http://schemas.microsoft.com/office/drawing/2014/main" id="{100D088C-8F9B-41F7-ADBE-5D25B4389BE7}"/>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491D0A48-7C0E-4FC1-B1A2-2D10330CE5D1}"/>
              </a:ext>
            </a:extLst>
          </p:cNvPr>
          <p:cNvSpPr>
            <a:spLocks noGrp="1"/>
          </p:cNvSpPr>
          <p:nvPr>
            <p:ph type="sldNum" sz="quarter" idx="12"/>
          </p:nvPr>
        </p:nvSpPr>
        <p:spPr/>
        <p:txBody>
          <a:bodyPr/>
          <a:lstStyle/>
          <a:p>
            <a:fld id="{6945950E-A35F-4CFC-8413-56EF6FB66FF4}" type="slidenum">
              <a:rPr lang="lt-LT" smtClean="0"/>
              <a:t>‹#›</a:t>
            </a:fld>
            <a:endParaRPr lang="lt-LT"/>
          </a:p>
        </p:txBody>
      </p:sp>
    </p:spTree>
    <p:extLst>
      <p:ext uri="{BB962C8B-B14F-4D97-AF65-F5344CB8AC3E}">
        <p14:creationId xmlns:p14="http://schemas.microsoft.com/office/powerpoint/2010/main" val="3128795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7E1B1-7D0D-4C12-BEBF-A913BB63CE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a:extLst>
              <a:ext uri="{FF2B5EF4-FFF2-40B4-BE49-F238E27FC236}">
                <a16:creationId xmlns:a16="http://schemas.microsoft.com/office/drawing/2014/main" id="{2840851E-E46B-4D1C-91C5-6496E113F0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a:extLst>
              <a:ext uri="{FF2B5EF4-FFF2-40B4-BE49-F238E27FC236}">
                <a16:creationId xmlns:a16="http://schemas.microsoft.com/office/drawing/2014/main" id="{3D4B63AF-6DE6-4D97-83DD-074BCEDCB5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45DD24-CC1D-4876-BF15-7ACA799E2BB3}"/>
              </a:ext>
            </a:extLst>
          </p:cNvPr>
          <p:cNvSpPr>
            <a:spLocks noGrp="1"/>
          </p:cNvSpPr>
          <p:nvPr>
            <p:ph type="dt" sz="half" idx="10"/>
          </p:nvPr>
        </p:nvSpPr>
        <p:spPr/>
        <p:txBody>
          <a:bodyPr/>
          <a:lstStyle/>
          <a:p>
            <a:fld id="{7770060D-E707-4ADA-88AC-EE01285BAA9C}" type="datetimeFigureOut">
              <a:rPr lang="lt-LT" smtClean="0"/>
              <a:t>2018-07-24</a:t>
            </a:fld>
            <a:endParaRPr lang="lt-LT"/>
          </a:p>
        </p:txBody>
      </p:sp>
      <p:sp>
        <p:nvSpPr>
          <p:cNvPr id="6" name="Footer Placeholder 5">
            <a:extLst>
              <a:ext uri="{FF2B5EF4-FFF2-40B4-BE49-F238E27FC236}">
                <a16:creationId xmlns:a16="http://schemas.microsoft.com/office/drawing/2014/main" id="{0D6A4E73-8881-490D-8485-9CAFF25324BC}"/>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625BFBED-2B6E-45A8-A9A5-04CA339284AC}"/>
              </a:ext>
            </a:extLst>
          </p:cNvPr>
          <p:cNvSpPr>
            <a:spLocks noGrp="1"/>
          </p:cNvSpPr>
          <p:nvPr>
            <p:ph type="sldNum" sz="quarter" idx="12"/>
          </p:nvPr>
        </p:nvSpPr>
        <p:spPr/>
        <p:txBody>
          <a:bodyPr/>
          <a:lstStyle/>
          <a:p>
            <a:fld id="{6945950E-A35F-4CFC-8413-56EF6FB66FF4}" type="slidenum">
              <a:rPr lang="lt-LT" smtClean="0"/>
              <a:t>‹#›</a:t>
            </a:fld>
            <a:endParaRPr lang="lt-LT"/>
          </a:p>
        </p:txBody>
      </p:sp>
    </p:spTree>
    <p:extLst>
      <p:ext uri="{BB962C8B-B14F-4D97-AF65-F5344CB8AC3E}">
        <p14:creationId xmlns:p14="http://schemas.microsoft.com/office/powerpoint/2010/main" val="4271012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D23F65-9F1E-4415-B850-8C1546EF69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a:extLst>
              <a:ext uri="{FF2B5EF4-FFF2-40B4-BE49-F238E27FC236}">
                <a16:creationId xmlns:a16="http://schemas.microsoft.com/office/drawing/2014/main" id="{C7970BB5-142B-4DB5-A8C5-C9CB7064AC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93BC7527-4D69-40A2-B84A-648DA92BD3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0060D-E707-4ADA-88AC-EE01285BAA9C}" type="datetimeFigureOut">
              <a:rPr lang="lt-LT" smtClean="0"/>
              <a:t>2018-07-24</a:t>
            </a:fld>
            <a:endParaRPr lang="lt-LT"/>
          </a:p>
        </p:txBody>
      </p:sp>
      <p:sp>
        <p:nvSpPr>
          <p:cNvPr id="5" name="Footer Placeholder 4">
            <a:extLst>
              <a:ext uri="{FF2B5EF4-FFF2-40B4-BE49-F238E27FC236}">
                <a16:creationId xmlns:a16="http://schemas.microsoft.com/office/drawing/2014/main" id="{6DE36FD9-57D6-4734-A9A9-8FBD44D16E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a:extLst>
              <a:ext uri="{FF2B5EF4-FFF2-40B4-BE49-F238E27FC236}">
                <a16:creationId xmlns:a16="http://schemas.microsoft.com/office/drawing/2014/main" id="{2E436F5A-0123-4B03-8F64-601A6DD0B0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5950E-A35F-4CFC-8413-56EF6FB66FF4}" type="slidenum">
              <a:rPr lang="lt-LT" smtClean="0"/>
              <a:t>‹#›</a:t>
            </a:fld>
            <a:endParaRPr lang="lt-LT"/>
          </a:p>
        </p:txBody>
      </p:sp>
    </p:spTree>
    <p:extLst>
      <p:ext uri="{BB962C8B-B14F-4D97-AF65-F5344CB8AC3E}">
        <p14:creationId xmlns:p14="http://schemas.microsoft.com/office/powerpoint/2010/main" val="1760050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B8036A-2DD1-4453-8A6E-434B2E9AD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2887" y="46383"/>
            <a:ext cx="5268018" cy="3476892"/>
          </a:xfrm>
          <a:prstGeom prst="rect">
            <a:avLst/>
          </a:prstGeom>
        </p:spPr>
      </p:pic>
      <p:sp>
        <p:nvSpPr>
          <p:cNvPr id="2" name="Title 1">
            <a:extLst>
              <a:ext uri="{FF2B5EF4-FFF2-40B4-BE49-F238E27FC236}">
                <a16:creationId xmlns:a16="http://schemas.microsoft.com/office/drawing/2014/main" id="{593E297E-514B-4914-AB99-77C00AB8C874}"/>
              </a:ext>
            </a:extLst>
          </p:cNvPr>
          <p:cNvSpPr>
            <a:spLocks noGrp="1"/>
          </p:cNvSpPr>
          <p:nvPr>
            <p:ph type="ctrTitle"/>
          </p:nvPr>
        </p:nvSpPr>
        <p:spPr>
          <a:xfrm>
            <a:off x="503583" y="4036316"/>
            <a:ext cx="11317356" cy="885835"/>
          </a:xfrm>
        </p:spPr>
        <p:txBody>
          <a:bodyPr>
            <a:noAutofit/>
          </a:bodyPr>
          <a:lstStyle/>
          <a:p>
            <a:r>
              <a:rPr lang="en-US" sz="4400" b="1" dirty="0"/>
              <a:t>Civil society under threat: How can HIV advocates resist the impact? Experience from Russia</a:t>
            </a:r>
            <a:endParaRPr lang="lt-LT" sz="4400" b="1" dirty="0"/>
          </a:p>
        </p:txBody>
      </p:sp>
      <p:sp>
        <p:nvSpPr>
          <p:cNvPr id="3" name="Subtitle 2">
            <a:extLst>
              <a:ext uri="{FF2B5EF4-FFF2-40B4-BE49-F238E27FC236}">
                <a16:creationId xmlns:a16="http://schemas.microsoft.com/office/drawing/2014/main" id="{D53EA821-C72F-4CFE-B496-D10D0280F02B}"/>
              </a:ext>
            </a:extLst>
          </p:cNvPr>
          <p:cNvSpPr>
            <a:spLocks noGrp="1"/>
          </p:cNvSpPr>
          <p:nvPr>
            <p:ph type="subTitle" idx="1"/>
          </p:nvPr>
        </p:nvSpPr>
        <p:spPr>
          <a:xfrm>
            <a:off x="874643" y="5168348"/>
            <a:ext cx="9838591" cy="1490073"/>
          </a:xfrm>
        </p:spPr>
        <p:txBody>
          <a:bodyPr>
            <a:normAutofit/>
          </a:bodyPr>
          <a:lstStyle/>
          <a:p>
            <a:pPr algn="l"/>
            <a:r>
              <a:rPr lang="en-US" dirty="0"/>
              <a:t>Ivan Varentsov</a:t>
            </a:r>
          </a:p>
          <a:p>
            <a:pPr algn="l"/>
            <a:r>
              <a:rPr lang="en-US" dirty="0"/>
              <a:t>25.07.2018. </a:t>
            </a:r>
          </a:p>
          <a:p>
            <a:pPr algn="l"/>
            <a:r>
              <a:rPr lang="en-US" dirty="0"/>
              <a:t>Amsterdam. AIDS 2018.</a:t>
            </a:r>
            <a:endParaRPr lang="lt-LT" dirty="0"/>
          </a:p>
        </p:txBody>
      </p:sp>
    </p:spTree>
    <p:extLst>
      <p:ext uri="{BB962C8B-B14F-4D97-AF65-F5344CB8AC3E}">
        <p14:creationId xmlns:p14="http://schemas.microsoft.com/office/powerpoint/2010/main" val="940798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ECUO\Downloads\Brand Slide PPT for reports_LightV.jpg">
            <a:extLst>
              <a:ext uri="{FF2B5EF4-FFF2-40B4-BE49-F238E27FC236}">
                <a16:creationId xmlns:a16="http://schemas.microsoft.com/office/drawing/2014/main" id="{505098F7-C987-49DA-8032-EB6D7DB83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235" y="282593"/>
            <a:ext cx="11523026" cy="6292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757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0FF1-0AF8-40C2-BEE5-01969914AB37}"/>
              </a:ext>
            </a:extLst>
          </p:cNvPr>
          <p:cNvSpPr>
            <a:spLocks noGrp="1"/>
          </p:cNvSpPr>
          <p:nvPr>
            <p:ph type="title"/>
          </p:nvPr>
        </p:nvSpPr>
        <p:spPr>
          <a:xfrm>
            <a:off x="838200" y="365126"/>
            <a:ext cx="10515600" cy="1041644"/>
          </a:xfrm>
        </p:spPr>
        <p:txBody>
          <a:bodyPr/>
          <a:lstStyle/>
          <a:p>
            <a:r>
              <a:rPr lang="en-US" b="1" dirty="0"/>
              <a:t>Andrey </a:t>
            </a:r>
            <a:r>
              <a:rPr lang="en-US" b="1" dirty="0" err="1"/>
              <a:t>Rylkov</a:t>
            </a:r>
            <a:r>
              <a:rPr lang="en-US" b="1" dirty="0"/>
              <a:t> Foundation</a:t>
            </a:r>
            <a:endParaRPr lang="lt-LT" b="1" dirty="0"/>
          </a:p>
        </p:txBody>
      </p:sp>
      <p:sp>
        <p:nvSpPr>
          <p:cNvPr id="3" name="Content Placeholder 2">
            <a:extLst>
              <a:ext uri="{FF2B5EF4-FFF2-40B4-BE49-F238E27FC236}">
                <a16:creationId xmlns:a16="http://schemas.microsoft.com/office/drawing/2014/main" id="{1EF83426-1C0A-410E-B6CE-49A76EF8D66B}"/>
              </a:ext>
            </a:extLst>
          </p:cNvPr>
          <p:cNvSpPr>
            <a:spLocks noGrp="1"/>
          </p:cNvSpPr>
          <p:nvPr>
            <p:ph idx="1"/>
          </p:nvPr>
        </p:nvSpPr>
        <p:spPr>
          <a:xfrm>
            <a:off x="365760" y="1690688"/>
            <a:ext cx="10988040" cy="3742703"/>
          </a:xfrm>
        </p:spPr>
        <p:txBody>
          <a:bodyPr>
            <a:normAutofit/>
          </a:bodyPr>
          <a:lstStyle/>
          <a:p>
            <a:pPr>
              <a:buFontTx/>
              <a:buChar char="-"/>
            </a:pPr>
            <a:r>
              <a:rPr lang="en-GB" dirty="0"/>
              <a:t>Grass-roots organization from Moscow (Russia) established in 2009</a:t>
            </a:r>
          </a:p>
          <a:p>
            <a:pPr>
              <a:buFontTx/>
              <a:buChar char="-"/>
            </a:pPr>
            <a:r>
              <a:rPr lang="en-GB" dirty="0"/>
              <a:t>Mission: to promote and develop humane drug policy based on tolerance, protection of health, dignity and human rights</a:t>
            </a:r>
          </a:p>
          <a:p>
            <a:pPr>
              <a:buFontTx/>
              <a:buChar char="-"/>
            </a:pPr>
            <a:r>
              <a:rPr lang="en-GB" dirty="0"/>
              <a:t>Key activities:</a:t>
            </a:r>
          </a:p>
          <a:p>
            <a:pPr lvl="1">
              <a:buFont typeface="Courier New" pitchFamily="49" charset="0"/>
              <a:buChar char="o"/>
            </a:pPr>
            <a:r>
              <a:rPr lang="en-GB" dirty="0"/>
              <a:t>Harm reduction service provision</a:t>
            </a:r>
          </a:p>
          <a:p>
            <a:pPr lvl="1">
              <a:buFont typeface="Courier New" pitchFamily="49" charset="0"/>
              <a:buChar char="o"/>
            </a:pPr>
            <a:r>
              <a:rPr lang="en-GB" dirty="0"/>
              <a:t>Drug policy related advocacy (</a:t>
            </a:r>
            <a:r>
              <a:rPr lang="en-US" dirty="0"/>
              <a:t>with focus on access to </a:t>
            </a:r>
            <a:r>
              <a:rPr lang="en-GB" dirty="0"/>
              <a:t>OST)</a:t>
            </a:r>
          </a:p>
          <a:p>
            <a:pPr lvl="1">
              <a:buFont typeface="Courier New" pitchFamily="49" charset="0"/>
              <a:buChar char="o"/>
            </a:pPr>
            <a:r>
              <a:rPr lang="en-GB" dirty="0"/>
              <a:t>Drug policy and human rights focused watchdogging</a:t>
            </a:r>
          </a:p>
          <a:p>
            <a:pPr lvl="1">
              <a:buFont typeface="Courier New" pitchFamily="49" charset="0"/>
              <a:buChar char="o"/>
            </a:pPr>
            <a:r>
              <a:rPr lang="en-US" dirty="0"/>
              <a:t>Capacity building of PWUD community</a:t>
            </a:r>
            <a:endParaRPr lang="lt-LT" dirty="0"/>
          </a:p>
        </p:txBody>
      </p:sp>
    </p:spTree>
    <p:extLst>
      <p:ext uri="{BB962C8B-B14F-4D97-AF65-F5344CB8AC3E}">
        <p14:creationId xmlns:p14="http://schemas.microsoft.com/office/powerpoint/2010/main" val="4098321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F4E4FF3-83EC-4CA7-A0F8-FB3C809F7F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3427" y="160130"/>
            <a:ext cx="9806608" cy="6537739"/>
          </a:xfrm>
        </p:spPr>
      </p:pic>
    </p:spTree>
    <p:extLst>
      <p:ext uri="{BB962C8B-B14F-4D97-AF65-F5344CB8AC3E}">
        <p14:creationId xmlns:p14="http://schemas.microsoft.com/office/powerpoint/2010/main" val="2443057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61B21-1779-41F8-9E6D-071D4D64AF09}"/>
              </a:ext>
            </a:extLst>
          </p:cNvPr>
          <p:cNvSpPr>
            <a:spLocks noGrp="1"/>
          </p:cNvSpPr>
          <p:nvPr>
            <p:ph type="title"/>
          </p:nvPr>
        </p:nvSpPr>
        <p:spPr/>
        <p:txBody>
          <a:bodyPr/>
          <a:lstStyle/>
          <a:p>
            <a:r>
              <a:rPr lang="lt-LT" b="1" dirty="0"/>
              <a:t>HIV in Russia</a:t>
            </a:r>
            <a:br>
              <a:rPr lang="lt-LT" dirty="0"/>
            </a:br>
            <a:endParaRPr lang="lt-LT" dirty="0"/>
          </a:p>
        </p:txBody>
      </p:sp>
      <p:sp>
        <p:nvSpPr>
          <p:cNvPr id="3" name="Content Placeholder 2">
            <a:extLst>
              <a:ext uri="{FF2B5EF4-FFF2-40B4-BE49-F238E27FC236}">
                <a16:creationId xmlns:a16="http://schemas.microsoft.com/office/drawing/2014/main" id="{7305F509-D41B-4433-BC1C-10CB64260187}"/>
              </a:ext>
            </a:extLst>
          </p:cNvPr>
          <p:cNvSpPr>
            <a:spLocks noGrp="1"/>
          </p:cNvSpPr>
          <p:nvPr>
            <p:ph idx="1"/>
          </p:nvPr>
        </p:nvSpPr>
        <p:spPr>
          <a:xfrm>
            <a:off x="838200" y="1338469"/>
            <a:ext cx="10515600" cy="4838493"/>
          </a:xfrm>
        </p:spPr>
        <p:txBody>
          <a:bodyPr/>
          <a:lstStyle/>
          <a:p>
            <a:r>
              <a:rPr lang="lt-LT" dirty="0"/>
              <a:t>EECA is the only region in the world </a:t>
            </a:r>
            <a:r>
              <a:rPr lang="en-US" dirty="0"/>
              <a:t>with growing</a:t>
            </a:r>
            <a:r>
              <a:rPr lang="lt-LT" dirty="0"/>
              <a:t> HIV epidemic</a:t>
            </a:r>
            <a:endParaRPr lang="en-US" dirty="0"/>
          </a:p>
          <a:p>
            <a:r>
              <a:rPr lang="lt-LT" dirty="0"/>
              <a:t>Russia accounted for 81% of new HIV cases in the region</a:t>
            </a:r>
            <a:r>
              <a:rPr lang="en-US" dirty="0"/>
              <a:t> in 2016 - </a:t>
            </a:r>
            <a:r>
              <a:rPr lang="lt-LT" dirty="0"/>
              <a:t>„driving force“ of the epidemic in the region </a:t>
            </a:r>
            <a:r>
              <a:rPr lang="en-US" dirty="0"/>
              <a:t>(UNAIDS)</a:t>
            </a:r>
          </a:p>
          <a:p>
            <a:r>
              <a:rPr lang="en-US" dirty="0"/>
              <a:t>Concentrated epidemic among KAPs (PWIDs, SWs, MSM)</a:t>
            </a:r>
          </a:p>
          <a:p>
            <a:r>
              <a:rPr lang="lt-LT" dirty="0"/>
              <a:t>About 70% of all HIV cases in Russia are associated with the use of injecting drugs</a:t>
            </a:r>
            <a:endParaRPr lang="en-US" dirty="0"/>
          </a:p>
          <a:p>
            <a:r>
              <a:rPr lang="en-US" dirty="0"/>
              <a:t>More then 1 220 000 cases being registered as on the end of 2017</a:t>
            </a:r>
          </a:p>
          <a:p>
            <a:r>
              <a:rPr lang="en-US" dirty="0"/>
              <a:t>C</a:t>
            </a:r>
            <a:r>
              <a:rPr lang="lt-LT" dirty="0"/>
              <a:t>overage of PLH by HIV treatment is about 3</a:t>
            </a:r>
            <a:r>
              <a:rPr lang="en-US" dirty="0"/>
              <a:t>5</a:t>
            </a:r>
            <a:r>
              <a:rPr lang="lt-LT" dirty="0"/>
              <a:t>%</a:t>
            </a:r>
          </a:p>
        </p:txBody>
      </p:sp>
    </p:spTree>
    <p:extLst>
      <p:ext uri="{BB962C8B-B14F-4D97-AF65-F5344CB8AC3E}">
        <p14:creationId xmlns:p14="http://schemas.microsoft.com/office/powerpoint/2010/main" val="70163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A63995-D8D3-4626-8759-05A648903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739" y="182629"/>
            <a:ext cx="9772443" cy="6492741"/>
          </a:xfrm>
          <a:prstGeom prst="rect">
            <a:avLst/>
          </a:prstGeom>
        </p:spPr>
      </p:pic>
    </p:spTree>
    <p:extLst>
      <p:ext uri="{BB962C8B-B14F-4D97-AF65-F5344CB8AC3E}">
        <p14:creationId xmlns:p14="http://schemas.microsoft.com/office/powerpoint/2010/main" val="2448717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6F5CD-50E9-4135-9D32-B34BA626EF02}"/>
              </a:ext>
            </a:extLst>
          </p:cNvPr>
          <p:cNvSpPr>
            <a:spLocks noGrp="1"/>
          </p:cNvSpPr>
          <p:nvPr>
            <p:ph type="title"/>
          </p:nvPr>
        </p:nvSpPr>
        <p:spPr>
          <a:xfrm>
            <a:off x="838200" y="365126"/>
            <a:ext cx="10515600" cy="814318"/>
          </a:xfrm>
        </p:spPr>
        <p:txBody>
          <a:bodyPr>
            <a:normAutofit fontScale="90000"/>
          </a:bodyPr>
          <a:lstStyle/>
          <a:p>
            <a:r>
              <a:rPr lang="en-US" b="1" dirty="0"/>
              <a:t>“</a:t>
            </a:r>
            <a:r>
              <a:rPr lang="lt-LT" b="1" dirty="0"/>
              <a:t>Foreign agents</a:t>
            </a:r>
            <a:r>
              <a:rPr lang="en-US" b="1" dirty="0"/>
              <a:t>”</a:t>
            </a:r>
            <a:r>
              <a:rPr lang="lt-LT" b="1" dirty="0"/>
              <a:t> law</a:t>
            </a:r>
            <a:br>
              <a:rPr lang="lt-LT" dirty="0"/>
            </a:br>
            <a:endParaRPr lang="lt-LT" dirty="0"/>
          </a:p>
        </p:txBody>
      </p:sp>
      <p:sp>
        <p:nvSpPr>
          <p:cNvPr id="3" name="Content Placeholder 2">
            <a:extLst>
              <a:ext uri="{FF2B5EF4-FFF2-40B4-BE49-F238E27FC236}">
                <a16:creationId xmlns:a16="http://schemas.microsoft.com/office/drawing/2014/main" id="{1678A584-6BE5-4F22-BBEB-AEEC4BEE58DD}"/>
              </a:ext>
            </a:extLst>
          </p:cNvPr>
          <p:cNvSpPr>
            <a:spLocks noGrp="1"/>
          </p:cNvSpPr>
          <p:nvPr>
            <p:ph idx="1"/>
          </p:nvPr>
        </p:nvSpPr>
        <p:spPr>
          <a:xfrm>
            <a:off x="838200" y="887896"/>
            <a:ext cx="10515600" cy="5777947"/>
          </a:xfrm>
        </p:spPr>
        <p:txBody>
          <a:bodyPr>
            <a:normAutofit fontScale="92500" lnSpcReduction="10000"/>
          </a:bodyPr>
          <a:lstStyle/>
          <a:p>
            <a:pPr algn="just"/>
            <a:r>
              <a:rPr lang="en-US" dirty="0"/>
              <a:t>July 2012 – new version of a law regulating NGOs’ activities: all NGOs receiving foreign funding and\or trying to influence Russian policy should be registered as “foreign agents”</a:t>
            </a:r>
          </a:p>
          <a:p>
            <a:pPr algn="just"/>
            <a:r>
              <a:rPr lang="en-US" dirty="0"/>
              <a:t>Mandatory audit inspections every year; quarterly reports on the activities to </a:t>
            </a:r>
            <a:r>
              <a:rPr lang="en-US" dirty="0" err="1"/>
              <a:t>MoJ</a:t>
            </a:r>
            <a:r>
              <a:rPr lang="en-US" dirty="0"/>
              <a:t>; need to label all printed and electronic materials with a stamp of foreign agent; fines for violation of the provisions of the law.</a:t>
            </a:r>
          </a:p>
          <a:p>
            <a:pPr algn="just"/>
            <a:r>
              <a:rPr lang="en-US" dirty="0"/>
              <a:t>More then 1000 NGOs undergone unexpected inspections by prosecution offices in 2013</a:t>
            </a:r>
          </a:p>
          <a:p>
            <a:pPr algn="just"/>
            <a:r>
              <a:rPr lang="en-US" dirty="0"/>
              <a:t>In June 2014 Ministry of Justice got the right to decide themselves which NGO is a “foreign agent”. A month later the same Ministry issued an order to start unscheduled audit and inspections of all AIDS service NGOs in country </a:t>
            </a:r>
          </a:p>
          <a:p>
            <a:pPr algn="just"/>
            <a:r>
              <a:rPr lang="lt-LT" dirty="0"/>
              <a:t>Since </a:t>
            </a:r>
            <a:r>
              <a:rPr lang="en-US" dirty="0"/>
              <a:t>2016</a:t>
            </a:r>
            <a:r>
              <a:rPr lang="lt-LT" dirty="0"/>
              <a:t> </a:t>
            </a:r>
            <a:r>
              <a:rPr lang="ru-RU" dirty="0"/>
              <a:t>10</a:t>
            </a:r>
            <a:r>
              <a:rPr lang="en-US" dirty="0"/>
              <a:t> </a:t>
            </a:r>
            <a:r>
              <a:rPr lang="lt-LT" dirty="0"/>
              <a:t>NGO</a:t>
            </a:r>
            <a:r>
              <a:rPr lang="en-US" dirty="0"/>
              <a:t>s</a:t>
            </a:r>
            <a:r>
              <a:rPr lang="lt-LT" dirty="0"/>
              <a:t> </a:t>
            </a:r>
            <a:r>
              <a:rPr lang="en-US" dirty="0"/>
              <a:t>providing HIV prevention services </a:t>
            </a:r>
            <a:r>
              <a:rPr lang="lt-LT" dirty="0"/>
              <a:t>were </a:t>
            </a:r>
            <a:r>
              <a:rPr lang="en-US" dirty="0"/>
              <a:t>included into the list - </a:t>
            </a:r>
            <a:r>
              <a:rPr lang="lt-LT" dirty="0"/>
              <a:t>the last one (Timur Islamov Foundation) was included </a:t>
            </a:r>
            <a:r>
              <a:rPr lang="en-US" dirty="0"/>
              <a:t>two weeks ago.</a:t>
            </a:r>
            <a:endParaRPr lang="lt-LT" dirty="0"/>
          </a:p>
          <a:p>
            <a:pPr algn="just"/>
            <a:endParaRPr lang="ru-RU" dirty="0"/>
          </a:p>
          <a:p>
            <a:endParaRPr lang="lt-LT" dirty="0"/>
          </a:p>
        </p:txBody>
      </p:sp>
    </p:spTree>
    <p:extLst>
      <p:ext uri="{BB962C8B-B14F-4D97-AF65-F5344CB8AC3E}">
        <p14:creationId xmlns:p14="http://schemas.microsoft.com/office/powerpoint/2010/main" val="3091244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A33A2B9-9EEB-490A-80AB-5000780612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895" y="284786"/>
            <a:ext cx="11158760" cy="6288427"/>
          </a:xfrm>
        </p:spPr>
      </p:pic>
    </p:spTree>
    <p:extLst>
      <p:ext uri="{BB962C8B-B14F-4D97-AF65-F5344CB8AC3E}">
        <p14:creationId xmlns:p14="http://schemas.microsoft.com/office/powerpoint/2010/main" val="350082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FF8D0-CCF9-4C82-9BB6-BC2B6311E6BC}"/>
              </a:ext>
            </a:extLst>
          </p:cNvPr>
          <p:cNvSpPr>
            <a:spLocks noGrp="1"/>
          </p:cNvSpPr>
          <p:nvPr>
            <p:ph type="title"/>
          </p:nvPr>
        </p:nvSpPr>
        <p:spPr>
          <a:xfrm>
            <a:off x="838200" y="365126"/>
            <a:ext cx="10515600" cy="642040"/>
          </a:xfrm>
        </p:spPr>
        <p:txBody>
          <a:bodyPr>
            <a:normAutofit fontScale="90000"/>
          </a:bodyPr>
          <a:lstStyle/>
          <a:p>
            <a:r>
              <a:rPr lang="lt-LT" b="1" dirty="0"/>
              <a:t>Our situation and fight back</a:t>
            </a:r>
            <a:br>
              <a:rPr lang="lt-LT" dirty="0"/>
            </a:br>
            <a:endParaRPr lang="lt-LT" dirty="0"/>
          </a:p>
        </p:txBody>
      </p:sp>
      <p:sp>
        <p:nvSpPr>
          <p:cNvPr id="3" name="Content Placeholder 2">
            <a:extLst>
              <a:ext uri="{FF2B5EF4-FFF2-40B4-BE49-F238E27FC236}">
                <a16:creationId xmlns:a16="http://schemas.microsoft.com/office/drawing/2014/main" id="{8C84F156-07AA-4370-9A25-2648C5809A12}"/>
              </a:ext>
            </a:extLst>
          </p:cNvPr>
          <p:cNvSpPr>
            <a:spLocks noGrp="1"/>
          </p:cNvSpPr>
          <p:nvPr>
            <p:ph idx="1"/>
          </p:nvPr>
        </p:nvSpPr>
        <p:spPr>
          <a:xfrm>
            <a:off x="838200" y="1007166"/>
            <a:ext cx="10515600" cy="5169797"/>
          </a:xfrm>
        </p:spPr>
        <p:txBody>
          <a:bodyPr>
            <a:normAutofit fontScale="92500" lnSpcReduction="10000"/>
          </a:bodyPr>
          <a:lstStyle/>
          <a:p>
            <a:pPr algn="just"/>
            <a:r>
              <a:rPr lang="en-US" dirty="0"/>
              <a:t>ARF was labeled as foreign agent in June 2016. Our “political activity” - </a:t>
            </a:r>
            <a:r>
              <a:rPr lang="lt-LT" dirty="0"/>
              <a:t>advocacy for introduction of opioid substitution treatment in Russia.</a:t>
            </a:r>
            <a:endParaRPr lang="en-US" dirty="0"/>
          </a:p>
          <a:p>
            <a:pPr marL="0" indent="0" algn="just">
              <a:buNone/>
            </a:pPr>
            <a:endParaRPr lang="en-US" dirty="0"/>
          </a:p>
          <a:p>
            <a:pPr algn="just"/>
            <a:r>
              <a:rPr lang="en-US" dirty="0"/>
              <a:t>In August 2016 we went to the court against the Ministry of Justice and after two consecutive trials the court has dismissed the case of an administrative offense for the absence of the administrative offense, no fine was charged as well.</a:t>
            </a:r>
          </a:p>
          <a:p>
            <a:pPr marL="0" indent="0" algn="just">
              <a:buNone/>
            </a:pPr>
            <a:endParaRPr lang="en-US" dirty="0"/>
          </a:p>
          <a:p>
            <a:pPr algn="just"/>
            <a:r>
              <a:rPr lang="en-US" dirty="0"/>
              <a:t>But in 2017 we lost few trials against </a:t>
            </a:r>
            <a:r>
              <a:rPr lang="en-US" dirty="0" err="1"/>
              <a:t>MoJ</a:t>
            </a:r>
            <a:r>
              <a:rPr lang="en-US" dirty="0"/>
              <a:t> trying to revoke the status of a foreign agent</a:t>
            </a:r>
          </a:p>
          <a:p>
            <a:pPr marL="0" indent="0" algn="just">
              <a:buNone/>
            </a:pPr>
            <a:endParaRPr lang="en-US" dirty="0"/>
          </a:p>
          <a:p>
            <a:pPr algn="just"/>
            <a:r>
              <a:rPr lang="en-US" dirty="0"/>
              <a:t>Now we are heading for the European Court on Human Rights with this case.</a:t>
            </a:r>
            <a:r>
              <a:rPr lang="lt-LT" dirty="0"/>
              <a:t> </a:t>
            </a:r>
            <a:endParaRPr lang="en-US" dirty="0"/>
          </a:p>
          <a:p>
            <a:endParaRPr lang="lt-LT" dirty="0"/>
          </a:p>
        </p:txBody>
      </p:sp>
    </p:spTree>
    <p:extLst>
      <p:ext uri="{BB962C8B-B14F-4D97-AF65-F5344CB8AC3E}">
        <p14:creationId xmlns:p14="http://schemas.microsoft.com/office/powerpoint/2010/main" val="4019110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805BB-3BD6-44C4-B793-F238C8345A7F}"/>
              </a:ext>
            </a:extLst>
          </p:cNvPr>
          <p:cNvSpPr>
            <a:spLocks noGrp="1"/>
          </p:cNvSpPr>
          <p:nvPr>
            <p:ph type="title"/>
          </p:nvPr>
        </p:nvSpPr>
        <p:spPr>
          <a:xfrm>
            <a:off x="838200" y="365125"/>
            <a:ext cx="10515600" cy="827571"/>
          </a:xfrm>
        </p:spPr>
        <p:txBody>
          <a:bodyPr/>
          <a:lstStyle/>
          <a:p>
            <a:r>
              <a:rPr lang="en-US" b="1" dirty="0"/>
              <a:t>Conclusions</a:t>
            </a:r>
            <a:endParaRPr lang="lt-LT" b="1" dirty="0"/>
          </a:p>
        </p:txBody>
      </p:sp>
      <p:sp>
        <p:nvSpPr>
          <p:cNvPr id="3" name="Content Placeholder 2">
            <a:extLst>
              <a:ext uri="{FF2B5EF4-FFF2-40B4-BE49-F238E27FC236}">
                <a16:creationId xmlns:a16="http://schemas.microsoft.com/office/drawing/2014/main" id="{19E62430-0414-4AFB-ADD3-8B839775C227}"/>
              </a:ext>
            </a:extLst>
          </p:cNvPr>
          <p:cNvSpPr>
            <a:spLocks noGrp="1"/>
          </p:cNvSpPr>
          <p:nvPr>
            <p:ph idx="1"/>
          </p:nvPr>
        </p:nvSpPr>
        <p:spPr>
          <a:xfrm>
            <a:off x="838200" y="1298714"/>
            <a:ext cx="10515600" cy="5446643"/>
          </a:xfrm>
        </p:spPr>
        <p:txBody>
          <a:bodyPr/>
          <a:lstStyle/>
          <a:p>
            <a:pPr algn="just"/>
            <a:r>
              <a:rPr lang="en-US" dirty="0"/>
              <a:t>We do carry out our work using foreign funding but it is not our choice – we tried to apply for the governmental funding several times but never received any support</a:t>
            </a:r>
          </a:p>
          <a:p>
            <a:pPr algn="just"/>
            <a:r>
              <a:rPr lang="en-US" dirty="0"/>
              <a:t>New Russian HIV strategy till 2020 does not support harm reduction services – no governmental funding is expected till then</a:t>
            </a:r>
          </a:p>
          <a:p>
            <a:pPr algn="just"/>
            <a:r>
              <a:rPr lang="en-US" dirty="0"/>
              <a:t>Our work have not been affected by the “foreign agent” status yet - but </a:t>
            </a:r>
            <a:r>
              <a:rPr lang="lt-LT" dirty="0"/>
              <a:t>we are constantly under a threat of being fined for any minor violation of the “foreign agent” law which actually could lead to the closure of the organization. </a:t>
            </a:r>
            <a:endParaRPr lang="en-US" dirty="0"/>
          </a:p>
          <a:p>
            <a:pPr algn="just"/>
            <a:r>
              <a:rPr lang="lt-LT" dirty="0"/>
              <a:t>This law is an instrument to control </a:t>
            </a:r>
            <a:r>
              <a:rPr lang="en-US" dirty="0"/>
              <a:t>independent </a:t>
            </a:r>
            <a:r>
              <a:rPr lang="lt-LT" dirty="0"/>
              <a:t>NGOs which could be applied at any moment by the goverment if needed</a:t>
            </a:r>
            <a:endParaRPr lang="en-US" dirty="0"/>
          </a:p>
          <a:p>
            <a:pPr marL="0" indent="0">
              <a:buNone/>
            </a:pPr>
            <a:endParaRPr lang="en-US" dirty="0"/>
          </a:p>
          <a:p>
            <a:pPr marL="0" indent="0">
              <a:buNone/>
            </a:pPr>
            <a:endParaRPr lang="lt-LT" dirty="0"/>
          </a:p>
        </p:txBody>
      </p:sp>
    </p:spTree>
    <p:extLst>
      <p:ext uri="{BB962C8B-B14F-4D97-AF65-F5344CB8AC3E}">
        <p14:creationId xmlns:p14="http://schemas.microsoft.com/office/powerpoint/2010/main" val="379232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1252</TotalTime>
  <Words>553</Words>
  <Application>Microsoft Office PowerPoint</Application>
  <PresentationFormat>Widescreen</PresentationFormat>
  <Paragraphs>38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Courier New</vt:lpstr>
      <vt:lpstr>Office Theme</vt:lpstr>
      <vt:lpstr>Civil society under threat: How can HIV advocates resist the impact? Experience from Russia</vt:lpstr>
      <vt:lpstr>Andrey Rylkov Foundation</vt:lpstr>
      <vt:lpstr>PowerPoint Presentation</vt:lpstr>
      <vt:lpstr>HIV in Russia </vt:lpstr>
      <vt:lpstr>PowerPoint Presentation</vt:lpstr>
      <vt:lpstr>“Foreign agents” law </vt:lpstr>
      <vt:lpstr>PowerPoint Presentation</vt:lpstr>
      <vt:lpstr>Our situation and fight back </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Ivan Varentsov</dc:creator>
  <cp:lastModifiedBy>Ivan Varentsov</cp:lastModifiedBy>
  <cp:revision>20</cp:revision>
  <dcterms:created xsi:type="dcterms:W3CDTF">2018-07-19T19:02:54Z</dcterms:created>
  <dcterms:modified xsi:type="dcterms:W3CDTF">2018-07-24T08:07:30Z</dcterms:modified>
</cp:coreProperties>
</file>